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2" r:id="rId3"/>
    <p:sldId id="269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4" r:id="rId14"/>
    <p:sldId id="275" r:id="rId15"/>
    <p:sldId id="273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45008F-94DB-43E0-8C9F-1F0525894FDF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7B4BC46-CA7A-4D04-99E7-1DA77BD3C4E2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"/>
              <a:t>Kliknij, aby edytować style wzorca tekstu</a:t>
            </a:r>
            <a:endParaRPr lang="en-US"/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10" name="Prostokąt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Prostokąt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Prostokąt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Łącznik prosty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20" name="Data — symbol zastępczy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2CCAE96E-C089-46E2-B00B-E9B69FA3BE44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21" name="Stopka — symbol zastępczy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Numer slajdu — symbol zastępczy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5CE57A-9EF6-40D3-AE54-5EACB0FCF8D9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F1629-0219-4FBD-9502-387E149235D5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23" name="Prostokąt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Prostokąt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Prostokąt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1C9E4F4-16A6-4438-87AB-4F5DC3B5A8D3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E9CAD-0F3C-4A80-BB5E-125D14EA3F8F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2AC233-C75A-4ABB-8E66-F95B5065B39F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50CA8E-29E9-4255-834A-5506FCFC9DB9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83F517-6B00-4EBE-BB1E-5A3C870E7B5B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8" name="Data — symbol zastępczy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01960BF6-A2FB-4490-B0E1-2EFE4D703CA1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9" name="Stopka — symbol zastępczy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Numer slajdu — symbol zastępczy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06F68170-BB03-45F9-AA6D-B79E10EA3212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rostokąt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Prostokąt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Prostokąt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" dirty="0"/>
              <a:t>Kliknij, aby edytować styl wzorca tytułu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"/>
              <a:t>Kliknij, aby edytować style wzorca tekstu</a:t>
            </a:r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A285E77-555D-4FDC-8A83-B62BFEC6F565}" type="datetime1">
              <a:rPr lang="pl-PL" smtClean="0"/>
              <a:t>14.01.2023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Zbliżenie logo&#10;&#10;Automatycznie generowany opis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Prostokąt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Prostokąt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 fontScale="90000"/>
          </a:bodyPr>
          <a:lstStyle/>
          <a:p>
            <a:r>
              <a:rPr lang="pl-PL" sz="4400" dirty="0">
                <a:solidFill>
                  <a:schemeClr val="tx1"/>
                </a:solidFill>
              </a:rPr>
              <a:t>Horyzontalne rozmycie obrazu</a:t>
            </a:r>
            <a:endParaRPr lang="pl" sz="4400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pl" dirty="0">
                <a:solidFill>
                  <a:schemeClr val="tx1"/>
                </a:solidFill>
              </a:rPr>
              <a:t>Daniel Cogiel</a:t>
            </a:r>
          </a:p>
          <a:p>
            <a:pPr rtl="0">
              <a:spcAft>
                <a:spcPts val="600"/>
              </a:spcAft>
            </a:pPr>
            <a:endParaRPr lang="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F27EBEE8-F23A-F87F-0FB7-BCB59A38F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826" y="432600"/>
            <a:ext cx="9074347" cy="5992799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5BD814F-92A4-98D5-CB4D-CBB2EC1C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3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9238B43A-F28D-FA1C-06B7-914E30CA2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161" y="437063"/>
            <a:ext cx="8118822" cy="5983873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AB28329-6211-588F-21C2-7017F5CB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9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C72662-3B78-3117-DD26-1B05BC62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57BB2ABC-B1B8-9406-291C-3C313823B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657" y="367851"/>
            <a:ext cx="9420685" cy="612229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5266730-63F9-8B1F-9486-5B47E431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1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75AAECC4-E43B-E155-7C31-A9B788E90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EFEKTY Działania algorytmu</a:t>
            </a:r>
          </a:p>
        </p:txBody>
      </p:sp>
      <p:sp>
        <p:nvSpPr>
          <p:cNvPr id="8" name="Podtytuł 7">
            <a:extLst>
              <a:ext uri="{FF2B5EF4-FFF2-40B4-BE49-F238E27FC236}">
                <a16:creationId xmlns:a16="http://schemas.microsoft.com/office/drawing/2014/main" id="{21DFF418-619C-1A61-8108-C5242AD777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8FD1998-FA20-3C1C-F718-DB88912A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4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7F21D1A-593F-F1E7-F6E2-4C9D2978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  <p:pic>
        <p:nvPicPr>
          <p:cNvPr id="5" name="Symbol zastępczy zawartości 8" descr="Obraz zawierający trawa, przyroda, góra, rzeka&#10;&#10;Opis wygenerowany automatycznie">
            <a:extLst>
              <a:ext uri="{FF2B5EF4-FFF2-40B4-BE49-F238E27FC236}">
                <a16:creationId xmlns:a16="http://schemas.microsoft.com/office/drawing/2014/main" id="{7ACB0E45-600F-927B-D391-17A8903553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85" y="368991"/>
            <a:ext cx="9792030" cy="6120018"/>
          </a:xfrm>
        </p:spPr>
      </p:pic>
    </p:spTree>
    <p:extLst>
      <p:ext uri="{BB962C8B-B14F-4D97-AF65-F5344CB8AC3E}">
        <p14:creationId xmlns:p14="http://schemas.microsoft.com/office/powerpoint/2010/main" val="279483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9959784-36F4-9408-D3C6-BF07EBBD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  <p:pic>
        <p:nvPicPr>
          <p:cNvPr id="11" name="Symbol zastępczy zawartości 10" descr="Obraz zawierający trawa, przyroda, zewnętrzne, góra&#10;&#10;Opis wygenerowany automatycznie">
            <a:extLst>
              <a:ext uri="{FF2B5EF4-FFF2-40B4-BE49-F238E27FC236}">
                <a16:creationId xmlns:a16="http://schemas.microsoft.com/office/drawing/2014/main" id="{5232EC52-1FAB-E584-7ADB-5379F36B8B3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57" y="365160"/>
            <a:ext cx="9800285" cy="6127679"/>
          </a:xfrm>
        </p:spPr>
      </p:pic>
    </p:spTree>
    <p:extLst>
      <p:ext uri="{BB962C8B-B14F-4D97-AF65-F5344CB8AC3E}">
        <p14:creationId xmlns:p14="http://schemas.microsoft.com/office/powerpoint/2010/main" val="426203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3282871-57F2-3E6F-7F75-84EABF89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83F517-6B00-4EBE-BB1E-5A3C870E7B5B}" type="datetime1">
              <a:rPr lang="pl-PL" smtClean="0"/>
              <a:t>14.01.2023</a:t>
            </a:fld>
            <a:endParaRPr lang="en-US" dirty="0"/>
          </a:p>
        </p:txBody>
      </p:sp>
      <p:pic>
        <p:nvPicPr>
          <p:cNvPr id="4" name="Obraz 3" descr="Obraz zawierający przyroda, nocne niebo&#10;&#10;Opis wygenerowany automatycznie">
            <a:extLst>
              <a:ext uri="{FF2B5EF4-FFF2-40B4-BE49-F238E27FC236}">
                <a16:creationId xmlns:a16="http://schemas.microsoft.com/office/drawing/2014/main" id="{26B0E22F-FCEB-897E-D8AF-8EF5EFD6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31" y="397565"/>
            <a:ext cx="9108538" cy="60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A9B06C1-843C-F554-5531-64D4AA85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83F517-6B00-4EBE-BB1E-5A3C870E7B5B}" type="datetime1">
              <a:rPr lang="pl-PL" smtClean="0"/>
              <a:t>14.01.2023</a:t>
            </a:fld>
            <a:endParaRPr lang="en-US" dirty="0"/>
          </a:p>
        </p:txBody>
      </p:sp>
      <p:pic>
        <p:nvPicPr>
          <p:cNvPr id="4" name="Obraz 3" descr="Obraz zawierający przyroda&#10;&#10;Opis wygenerowany automatycznie">
            <a:extLst>
              <a:ext uri="{FF2B5EF4-FFF2-40B4-BE49-F238E27FC236}">
                <a16:creationId xmlns:a16="http://schemas.microsoft.com/office/drawing/2014/main" id="{D66E49E8-A4E2-D6D7-B7D3-71EDFC2EF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159" y="368562"/>
            <a:ext cx="9195682" cy="61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0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B22E0545-160B-540E-E335-86A4AA39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1371600"/>
          </a:xfrm>
        </p:spPr>
        <p:txBody>
          <a:bodyPr/>
          <a:lstStyle/>
          <a:p>
            <a:r>
              <a:rPr lang="pl-PL" dirty="0"/>
              <a:t>Wnioski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2530EB2-D43F-D131-59CD-44632F8B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1649896"/>
            <a:ext cx="10542104" cy="4870174"/>
          </a:xfrm>
        </p:spPr>
        <p:txBody>
          <a:bodyPr>
            <a:normAutofit fontScale="92500"/>
          </a:bodyPr>
          <a:lstStyle/>
          <a:p>
            <a:r>
              <a:rPr lang="pl-PL" sz="2400" dirty="0"/>
              <a:t>Pisanie algorytmów w języku asemblerowym zapewnia przewagę w kwestii szybkości wykonania nad innymi znanymi językami (np. z rodziny C)</a:t>
            </a:r>
          </a:p>
          <a:p>
            <a:r>
              <a:rPr lang="pl-PL" sz="2400" dirty="0"/>
              <a:t>W trakcie pisania algorytmów w języku asemblerowym należy zwracać szczególną uwagę na naruszenia dostępu do pamięci</a:t>
            </a:r>
          </a:p>
          <a:p>
            <a:r>
              <a:rPr lang="pl-PL" sz="2400" dirty="0"/>
              <a:t>Przewagę szybkości algorytmu asemblerowego nad algorytmem w języku C++ najlepiej widać, gdy rozmycie wykonywane jest w pojedynczym wątku</a:t>
            </a:r>
          </a:p>
          <a:p>
            <a:r>
              <a:rPr lang="pl-PL" sz="2400" dirty="0"/>
              <a:t>Przetwarzanie algorytmu w wielu wątkach zapewnia korzyści przy dużych rozmiarach obrazów</a:t>
            </a:r>
          </a:p>
          <a:p>
            <a:r>
              <a:rPr lang="pl-PL" sz="2400" dirty="0"/>
              <a:t>Instrukcje wektorowe zapewniają sprawniejsze przetwarzanie danych w tzw. paczkach</a:t>
            </a:r>
          </a:p>
          <a:p>
            <a:endParaRPr lang="pl-PL" sz="2400" dirty="0"/>
          </a:p>
        </p:txBody>
      </p:sp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2DC43399-2B5D-CBAC-7130-44305391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83F517-6B00-4EBE-BB1E-5A3C870E7B5B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7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170F70-7923-CBAD-9C37-8B93CFA37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Dziękuję za uwagę!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D821D6CC-6860-035D-A196-0EE440499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Daniel Cogiel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A8148D6-EF1E-5272-504A-D000EC06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8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16C2D9-1540-A66E-4931-DB3610CB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 rozmycia horyzontalnego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697A8EA-9C38-1D03-ECAC-6FB7B2D2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ymbol zastępczy zawartości 7">
                <a:extLst>
                  <a:ext uri="{FF2B5EF4-FFF2-40B4-BE49-F238E27FC236}">
                    <a16:creationId xmlns:a16="http://schemas.microsoft.com/office/drawing/2014/main" id="{1945731D-FC57-F0F5-66BD-399D8B014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704513"/>
                <a:ext cx="10058400" cy="424823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l-PL" sz="1800" dirty="0"/>
                  <a:t>Przy obliczaniu wartości przetworzonego obrazu brane są pod uwagę 4 punkty z otoczenia</a:t>
                </a:r>
              </a:p>
              <a:p>
                <a:r>
                  <a:rPr lang="pl-PL" sz="1800" dirty="0"/>
                  <a:t>Używana maska – 5 x 1</a:t>
                </a:r>
              </a:p>
              <a:p>
                <a:r>
                  <a:rPr lang="pl-PL" sz="1800" dirty="0"/>
                  <a:t>Wszystkie wagi punktów wynoszą 1</a:t>
                </a:r>
              </a:p>
              <a:p>
                <a:endParaRPr lang="pl-PL" sz="1800" dirty="0"/>
              </a:p>
              <a:p>
                <a:pPr marL="0" indent="0">
                  <a:buNone/>
                </a:pPr>
                <a:endParaRPr lang="pl-PL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2400" i="1"/>
                          </m:ctrlPr>
                        </m:sSubSupPr>
                        <m:e>
                          <m:r>
                            <a:rPr lang="pl-PL" sz="2400" i="1"/>
                            <m:t>𝑎</m:t>
                          </m:r>
                        </m:e>
                        <m:sub>
                          <m:r>
                            <a:rPr lang="pl-PL" sz="2400" i="1"/>
                            <m:t>𝑖</m:t>
                          </m:r>
                          <m:r>
                            <a:rPr lang="pl-PL" sz="2400" i="1"/>
                            <m:t>, </m:t>
                          </m:r>
                          <m:r>
                            <a:rPr lang="pl-PL" sz="2400" i="1"/>
                            <m:t>𝑗</m:t>
                          </m:r>
                        </m:sub>
                        <m:sup>
                          <m:r>
                            <a:rPr lang="pl-PL" sz="2400" i="1"/>
                            <m:t>`</m:t>
                          </m:r>
                        </m:sup>
                      </m:sSubSup>
                      <m:r>
                        <a:rPr lang="pl-PL" sz="2400" i="1"/>
                        <m:t>=</m:t>
                      </m:r>
                      <m:f>
                        <m:fPr>
                          <m:ctrlPr>
                            <a:rPr lang="pl-PL" sz="2400" i="1"/>
                          </m:ctrlPr>
                        </m:fPr>
                        <m:num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−2, 0</m:t>
                              </m:r>
                            </m:sub>
                          </m:sSub>
                          <m:r>
                            <a:rPr lang="pl-PL" sz="2400" i="1"/>
                            <m:t>∙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−2,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  <m:r>
                            <a:rPr lang="pl-PL" sz="2400" i="1"/>
                            <m:t>+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−1, 0</m:t>
                              </m:r>
                            </m:sub>
                          </m:sSub>
                          <m:r>
                            <a:rPr lang="pl-PL" sz="2400" i="1"/>
                            <m:t>∙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−1,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  <m:r>
                            <a:rPr lang="pl-PL" sz="2400" i="1"/>
                            <m:t>+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0, 0</m:t>
                              </m:r>
                            </m:sub>
                          </m:sSub>
                          <m:r>
                            <a:rPr lang="pl-PL" sz="2400" i="1"/>
                            <m:t>∙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  <m:r>
                            <a:rPr lang="pl-PL" sz="2400" i="1"/>
                            <m:t>+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1, 0</m:t>
                              </m:r>
                            </m:sub>
                          </m:sSub>
                          <m:r>
                            <a:rPr lang="pl-PL" sz="2400" i="1"/>
                            <m:t>∙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+1,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  <m:r>
                            <a:rPr lang="pl-PL" sz="2400" i="1"/>
                            <m:t>+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2, 0</m:t>
                              </m:r>
                            </m:sub>
                          </m:sSub>
                          <m:r>
                            <a:rPr lang="pl-PL" sz="2400" i="1"/>
                            <m:t>∙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+2,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−2, 0</m:t>
                              </m:r>
                            </m:sub>
                          </m:sSub>
                          <m:r>
                            <a:rPr lang="pl-PL" sz="2400" i="1"/>
                            <m:t>+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−1, 0</m:t>
                              </m:r>
                            </m:sub>
                          </m:sSub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+ </m:t>
                              </m:r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0, 0</m:t>
                              </m:r>
                            </m:sub>
                          </m:sSub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+ </m:t>
                              </m:r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1, 0</m:t>
                              </m:r>
                            </m:sub>
                          </m:sSub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+ </m:t>
                              </m:r>
                              <m:r>
                                <a:rPr lang="pl-PL" sz="2400" i="1"/>
                                <m:t>𝑓</m:t>
                              </m:r>
                            </m:e>
                            <m:sub>
                              <m:r>
                                <a:rPr lang="pl-PL" sz="2400" i="1"/>
                                <m:t>2, 0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sz="1800" dirty="0"/>
                  <a:t>Po uproszczeniu: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2400" i="1"/>
                          </m:ctrlPr>
                        </m:sSubSupPr>
                        <m:e>
                          <m:r>
                            <a:rPr lang="pl-PL" sz="2400" i="1"/>
                            <m:t>𝑎</m:t>
                          </m:r>
                        </m:e>
                        <m:sub>
                          <m:r>
                            <a:rPr lang="pl-PL" sz="2400" i="1"/>
                            <m:t>𝑖</m:t>
                          </m:r>
                          <m:r>
                            <a:rPr lang="pl-PL" sz="2400" i="1"/>
                            <m:t>, </m:t>
                          </m:r>
                          <m:r>
                            <a:rPr lang="pl-PL" sz="2400" i="1"/>
                            <m:t>𝑗</m:t>
                          </m:r>
                        </m:sub>
                        <m:sup>
                          <m:r>
                            <a:rPr lang="pl-PL" sz="2400" i="1"/>
                            <m:t>`</m:t>
                          </m:r>
                        </m:sup>
                      </m:sSubSup>
                      <m:r>
                        <a:rPr lang="pl-PL" sz="2400" i="1"/>
                        <m:t>=</m:t>
                      </m:r>
                      <m:f>
                        <m:fPr>
                          <m:ctrlPr>
                            <a:rPr lang="pl-PL" sz="2400" i="1"/>
                          </m:ctrlPr>
                        </m:fPr>
                        <m:num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−2,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  <m:r>
                            <a:rPr lang="pl-PL" sz="2400" i="1"/>
                            <m:t>+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−1,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  <m:r>
                            <a:rPr lang="pl-PL" sz="2400" i="1"/>
                            <m:t>+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  <m:r>
                            <a:rPr lang="pl-PL" sz="2400" i="1"/>
                            <m:t>+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+1,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  <m:r>
                            <a:rPr lang="pl-PL" sz="2400" i="1"/>
                            <m:t>+</m:t>
                          </m:r>
                          <m:sSub>
                            <m:sSubPr>
                              <m:ctrlPr>
                                <a:rPr lang="pl-PL" sz="2400" i="1"/>
                              </m:ctrlPr>
                            </m:sSubPr>
                            <m:e>
                              <m:r>
                                <a:rPr lang="pl-PL" sz="2400" i="1"/>
                                <m:t>𝑎</m:t>
                              </m:r>
                            </m:e>
                            <m:sub>
                              <m:r>
                                <a:rPr lang="pl-PL" sz="2400" i="1"/>
                                <m:t>𝑖</m:t>
                              </m:r>
                              <m:r>
                                <a:rPr lang="pl-PL" sz="2400" i="1"/>
                                <m:t>+2,</m:t>
                              </m:r>
                              <m:r>
                                <a:rPr lang="pl-PL" sz="2400" i="1"/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l-PL" sz="2400" i="1"/>
                            <m:t>5</m:t>
                          </m:r>
                        </m:den>
                      </m:f>
                    </m:oMath>
                  </m:oMathPara>
                </a14:m>
                <a:endParaRPr lang="pl-PL" sz="2400" dirty="0"/>
              </a:p>
            </p:txBody>
          </p:sp>
        </mc:Choice>
        <mc:Fallback>
          <p:sp>
            <p:nvSpPr>
              <p:cNvPr id="8" name="Symbol zastępczy zawartości 7">
                <a:extLst>
                  <a:ext uri="{FF2B5EF4-FFF2-40B4-BE49-F238E27FC236}">
                    <a16:creationId xmlns:a16="http://schemas.microsoft.com/office/drawing/2014/main" id="{1945731D-FC57-F0F5-66BD-399D8B014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704513"/>
                <a:ext cx="10058400" cy="4248231"/>
              </a:xfrm>
              <a:blipFill>
                <a:blip r:embed="rId2"/>
                <a:stretch>
                  <a:fillRect l="-485" t="-8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Obraz 10">
            <a:extLst>
              <a:ext uri="{FF2B5EF4-FFF2-40B4-BE49-F238E27FC236}">
                <a16:creationId xmlns:a16="http://schemas.microsoft.com/office/drawing/2014/main" id="{B94EE8F0-50F4-E9D0-CE5C-8B5D5CD55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2" y="3182090"/>
            <a:ext cx="10101948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B77297C5-5609-CE06-DA45-C06A562A9E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IMPLEMENTACJA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4045CF47-D99C-44FD-5DAA-1ADCE7883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E51CB60-94DF-5DA6-9471-91D1FE92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1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FADAA73-AB4D-489E-160D-72F819BF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ymbol zastępczy zawartości 7">
                <a:extLst>
                  <a:ext uri="{FF2B5EF4-FFF2-40B4-BE49-F238E27FC236}">
                    <a16:creationId xmlns:a16="http://schemas.microsoft.com/office/drawing/2014/main" id="{E964F110-07EA-0E32-214E-646614AD56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3597675"/>
                <a:ext cx="10058400" cy="2911370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l-PL" sz="2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`</m:t>
                        </m:r>
                      </m:sup>
                    </m:sSubSup>
                    <m:r>
                      <a:rPr lang="pl-PL" sz="2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+2,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pl-PL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l-PL" sz="2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`</m:t>
                        </m:r>
                      </m:sup>
                    </m:sSubSup>
                    <m:r>
                      <a:rPr lang="pl-PL" sz="2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+2,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pl-PL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l-PL" sz="2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`</m:t>
                        </m:r>
                      </m:sup>
                    </m:sSubSup>
                    <m:r>
                      <a:rPr lang="pl-PL" sz="2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+2,</m:t>
                            </m:r>
                            <m:r>
                              <a:rPr lang="pl-PL" sz="2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pl-PL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pl-PL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Symbol zastępczy zawartości 7">
                <a:extLst>
                  <a:ext uri="{FF2B5EF4-FFF2-40B4-BE49-F238E27FC236}">
                    <a16:creationId xmlns:a16="http://schemas.microsoft.com/office/drawing/2014/main" id="{E964F110-07EA-0E32-214E-646614AD5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3597675"/>
                <a:ext cx="10058400" cy="29113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Symbol zastępczy zawartości 5">
            <a:extLst>
              <a:ext uri="{FF2B5EF4-FFF2-40B4-BE49-F238E27FC236}">
                <a16:creationId xmlns:a16="http://schemas.microsoft.com/office/drawing/2014/main" id="{7065D397-8FAF-A9E3-9EE5-740B99D6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12" y="1247643"/>
            <a:ext cx="71151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2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111F8667-3A28-AA5E-66C5-B4686D438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794" y="698744"/>
            <a:ext cx="6836407" cy="2827911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B5D61DB-35EC-C295-2899-9E8B7A97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3A77C620-E940-854F-AC1C-B2DB0B0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86" y="4039386"/>
            <a:ext cx="52292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FD7CE56-52CB-D643-9DFD-2D9AFF751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303643"/>
            <a:ext cx="10058400" cy="2097157"/>
          </a:xfrm>
        </p:spPr>
        <p:txBody>
          <a:bodyPr>
            <a:normAutofit/>
          </a:bodyPr>
          <a:lstStyle/>
          <a:p>
            <a:r>
              <a:rPr lang="pl-PL" sz="2800" dirty="0"/>
              <a:t>Aktualne sumy wartości piksela są przetrzymywane w rejestrze XMM0</a:t>
            </a:r>
          </a:p>
          <a:p>
            <a:r>
              <a:rPr lang="pl-PL" sz="2800" dirty="0"/>
              <a:t>Rejestr XMM1 jest używany do dodawania kolejnych wartości pikseli</a:t>
            </a:r>
          </a:p>
          <a:p>
            <a:endParaRPr lang="pl-PL" sz="2800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8C8ED66-23EC-D9D0-2C49-939D053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FE74E0AC-F7A1-B32D-87CF-D767D3CB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564642"/>
            <a:ext cx="6477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3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DE9F37-5E9A-BF33-51DA-C2684C58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Operacje na przetwarzanych pikselach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88F324C-561B-5D46-F4B8-5D3A4E193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4 bajty obrazu są wczytywane na koniec rejestru XMM0</a:t>
            </a:r>
          </a:p>
          <a:p>
            <a:r>
              <a:rPr lang="pl-PL" sz="2400" dirty="0"/>
              <a:t>Wczytane bajty zamieniane są na DWORD-y</a:t>
            </a:r>
          </a:p>
          <a:p>
            <a:r>
              <a:rPr lang="pl-PL" sz="2400" dirty="0"/>
              <a:t>Kolejne 4-bajtowe paczki są wczytywane do XMM1, w odstępach 3-bajtowych (-6, -3, +3, +6)</a:t>
            </a:r>
          </a:p>
          <a:p>
            <a:r>
              <a:rPr lang="pl-PL" sz="2400" dirty="0"/>
              <a:t>Wartości są sumowane i zapisywane w XMM0, a następnie dzielone przez 5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278BB1-22EF-45A7-0C1F-7FD7541FD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3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4D5812-EFD6-069D-F2DE-CB6C3E95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6264"/>
            <a:ext cx="10058400" cy="1371600"/>
          </a:xfrm>
        </p:spPr>
        <p:txBody>
          <a:bodyPr/>
          <a:lstStyle/>
          <a:p>
            <a:r>
              <a:rPr lang="pl-PL" dirty="0"/>
              <a:t>Operacja dzielenia w XMM0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6A4C0CEB-D073-375D-C41B-772F147F5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88214"/>
                <a:ext cx="10058400" cy="4446825"/>
              </a:xfrm>
            </p:spPr>
            <p:txBody>
              <a:bodyPr>
                <a:normAutofit fontScale="92500"/>
              </a:bodyPr>
              <a:lstStyle/>
              <a:p>
                <a:r>
                  <a:rPr lang="pl-PL" sz="1800" dirty="0"/>
                  <a:t>Dobrą praktyką podczas wykonywania operacji arytmetycznych jest używanie mnożenia bądź przesunięcia bitowego zamiast dzielenia</a:t>
                </a:r>
              </a:p>
              <a:p>
                <a:r>
                  <a:rPr lang="pl-PL" sz="1800" dirty="0"/>
                  <a:t>W omawianym algorytmie odbywa się dzielenie przez 5, nie można więc zastąpić go przesunięciem bitowym w prawo</a:t>
                </a:r>
              </a:p>
              <a:p>
                <a:r>
                  <a:rPr lang="pl-PL" sz="1800" dirty="0"/>
                  <a:t>Można zastosować wzór: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  <m:r>
                        <a:rPr lang="pl-PL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ctrlP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l-P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pl-P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l-P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pl-P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pl-PL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≫</m:t>
                      </m:r>
                      <m:r>
                        <a:rPr lang="pl-PL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pl-PL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pl-PL" sz="1800" dirty="0"/>
                  <a:t>W implementowanym algorytmie wybrano wartość n=4: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  <m:r>
                        <a:rPr lang="pl-PL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l-P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  <m:r>
                        <a:rPr lang="pl-PL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≈3</m:t>
                      </m:r>
                    </m:oMath>
                  </m:oMathPara>
                </a14:m>
                <a:endParaRPr lang="pl-PL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  <m:r>
                        <a:rPr lang="pl-PL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ctrlP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pl-P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∙3+3</m:t>
                          </m:r>
                        </m:e>
                      </m:d>
                      <m:r>
                        <a:rPr lang="pl-PL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≫4</m:t>
                      </m:r>
                    </m:oMath>
                  </m:oMathPara>
                </a14:m>
                <a:endParaRPr lang="pl-PL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6A4C0CEB-D073-375D-C41B-772F147F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88214"/>
                <a:ext cx="10058400" cy="4446825"/>
              </a:xfrm>
              <a:blipFill>
                <a:blip r:embed="rId2"/>
                <a:stretch>
                  <a:fillRect l="-303" t="-41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1129AB1-0E65-E313-EFC6-FFD2FAAE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0B071EC2-A49B-4660-9430-4C6779CC8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Wyniki czasowe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FD55756B-1980-6F34-9B3D-F9C4ABBA73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05DF903-5415-FEBA-FA4B-158044FA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14.01.2023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77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44_TF78438558" id="{656982CE-918E-475A-B40A-5C9C63D77659}" vid="{35A616ED-4F32-4850-9933-730FF490343F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{70ACD668-33C0-46CE-96C6-6B4D5D2F95DE}tf78438558_win32</Template>
  <TotalTime>128</TotalTime>
  <Words>297</Words>
  <Application>Microsoft Office PowerPoint</Application>
  <PresentationFormat>Panoramiczny</PresentationFormat>
  <Paragraphs>58</Paragraphs>
  <Slides>19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4" baseType="lpstr">
      <vt:lpstr>Calibri</vt:lpstr>
      <vt:lpstr>Cambria Math</vt:lpstr>
      <vt:lpstr>Century Gothic</vt:lpstr>
      <vt:lpstr>Garamond</vt:lpstr>
      <vt:lpstr>SavonVTI</vt:lpstr>
      <vt:lpstr>Horyzontalne rozmycie obrazu</vt:lpstr>
      <vt:lpstr>Algorytm rozmycia horyzontalnego</vt:lpstr>
      <vt:lpstr>IMPLEMENTACJA</vt:lpstr>
      <vt:lpstr>Prezentacja programu PowerPoint</vt:lpstr>
      <vt:lpstr>Prezentacja programu PowerPoint</vt:lpstr>
      <vt:lpstr>Prezentacja programu PowerPoint</vt:lpstr>
      <vt:lpstr>Operacje na przetwarzanych pikselach</vt:lpstr>
      <vt:lpstr>Operacja dzielenia w XMM0</vt:lpstr>
      <vt:lpstr>Wyniki czasowe</vt:lpstr>
      <vt:lpstr>Prezentacja programu PowerPoint</vt:lpstr>
      <vt:lpstr>Prezentacja programu PowerPoint</vt:lpstr>
      <vt:lpstr>Prezentacja programu PowerPoint</vt:lpstr>
      <vt:lpstr>EFEKTY Działania algorytmu</vt:lpstr>
      <vt:lpstr>Prezentacja programu PowerPoint</vt:lpstr>
      <vt:lpstr>Prezentacja programu PowerPoint</vt:lpstr>
      <vt:lpstr>Prezentacja programu PowerPoint</vt:lpstr>
      <vt:lpstr>Prezentacja programu PowerPoint</vt:lpstr>
      <vt:lpstr>Wnioski</vt:lpstr>
      <vt:lpstr>Dziękuję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Horyzontalne rozmycie obrazu</dc:title>
  <dc:creator>Daniel Cogiel (danicog433)</dc:creator>
  <cp:lastModifiedBy>Daniel Cogiel (danicog433)</cp:lastModifiedBy>
  <cp:revision>18</cp:revision>
  <dcterms:created xsi:type="dcterms:W3CDTF">2023-01-14T15:23:59Z</dcterms:created>
  <dcterms:modified xsi:type="dcterms:W3CDTF">2023-01-14T17:32:12Z</dcterms:modified>
</cp:coreProperties>
</file>